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57" r:id="rId3"/>
    <p:sldId id="258" r:id="rId4"/>
    <p:sldId id="267" r:id="rId5"/>
    <p:sldId id="259" r:id="rId6"/>
    <p:sldId id="260" r:id="rId7"/>
    <p:sldId id="261" r:id="rId8"/>
    <p:sldId id="262" r:id="rId9"/>
    <p:sldId id="263" r:id="rId10"/>
    <p:sldId id="264" r:id="rId11"/>
    <p:sldId id="265" r:id="rId12"/>
    <p:sldId id="26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5" d="100"/>
          <a:sy n="65" d="100"/>
        </p:scale>
        <p:origin x="724"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E9651A-FF5A-46C7-8600-9139DF9CF908}" type="datetimeFigureOut">
              <a:rPr lang="en-US" smtClean="0"/>
              <a:t>9/10/2021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0E583C-36FA-4D12-A7B9-82D54F2DC601}" type="slidenum">
              <a:rPr lang="en-US" smtClean="0"/>
              <a:t>‹#›</a:t>
            </a:fld>
            <a:endParaRPr lang="en-US"/>
          </a:p>
        </p:txBody>
      </p:sp>
    </p:spTree>
    <p:extLst>
      <p:ext uri="{BB962C8B-B14F-4D97-AF65-F5344CB8AC3E}">
        <p14:creationId xmlns:p14="http://schemas.microsoft.com/office/powerpoint/2010/main" val="1780855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Terror</a:t>
            </a:r>
            <a:r>
              <a:rPr lang="en-US" baseline="0" dirty="0" smtClean="0"/>
              <a:t> attacks utilize information hacked from the target country to prey upon them. Cyber attacks makes a country vulnerable since its private intelligence are exposed to any </a:t>
            </a:r>
            <a:r>
              <a:rPr lang="en-US" baseline="0" dirty="0" err="1" smtClean="0"/>
              <a:t>anemy</a:t>
            </a:r>
            <a:r>
              <a:rPr lang="en-US" baseline="0" dirty="0" smtClean="0"/>
              <a:t>. Thus increasing chances of terror attacks.</a:t>
            </a:r>
            <a:endParaRPr lang="en-US" dirty="0"/>
          </a:p>
        </p:txBody>
      </p:sp>
      <p:sp>
        <p:nvSpPr>
          <p:cNvPr id="4" name="Slide Number Placeholder 3"/>
          <p:cNvSpPr>
            <a:spLocks noGrp="1"/>
          </p:cNvSpPr>
          <p:nvPr>
            <p:ph type="sldNum" sz="quarter" idx="10"/>
          </p:nvPr>
        </p:nvSpPr>
        <p:spPr/>
        <p:txBody>
          <a:bodyPr/>
          <a:lstStyle/>
          <a:p>
            <a:fld id="{1D0E583C-36FA-4D12-A7B9-82D54F2DC601}" type="slidenum">
              <a:rPr lang="en-US" smtClean="0"/>
              <a:t>2</a:t>
            </a:fld>
            <a:endParaRPr lang="en-US"/>
          </a:p>
        </p:txBody>
      </p:sp>
    </p:spTree>
    <p:extLst>
      <p:ext uri="{BB962C8B-B14F-4D97-AF65-F5344CB8AC3E}">
        <p14:creationId xmlns:p14="http://schemas.microsoft.com/office/powerpoint/2010/main" val="16495015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Superior nations have stood</a:t>
            </a:r>
            <a:r>
              <a:rPr lang="en-US" baseline="0" dirty="0" smtClean="0"/>
              <a:t> at fore front  to legally bind technology developments. International policy making organization aims at providing changes of  IR&amp;S  institutions and norms and diplomatic and coordination mechanism. In the long term perspective, policymakers aim at the use of advanced internet and AI-platform in support of national/ international </a:t>
            </a:r>
            <a:r>
              <a:rPr lang="en-US" baseline="0" dirty="0" err="1" smtClean="0"/>
              <a:t>dicusiions</a:t>
            </a:r>
            <a:r>
              <a:rPr lang="en-US" baseline="0" dirty="0" smtClean="0"/>
              <a:t>, public engagement and block chin diplomacy(</a:t>
            </a:r>
            <a:r>
              <a:rPr lang="en-US" baseline="0" dirty="0" err="1" smtClean="0"/>
              <a:t>Raschica</a:t>
            </a:r>
            <a:r>
              <a:rPr lang="en-US" baseline="0" dirty="0" smtClean="0"/>
              <a:t>, 2018).</a:t>
            </a:r>
            <a:endParaRPr lang="en-US" dirty="0"/>
          </a:p>
        </p:txBody>
      </p:sp>
      <p:sp>
        <p:nvSpPr>
          <p:cNvPr id="4" name="Slide Number Placeholder 3"/>
          <p:cNvSpPr>
            <a:spLocks noGrp="1"/>
          </p:cNvSpPr>
          <p:nvPr>
            <p:ph type="sldNum" sz="quarter" idx="10"/>
          </p:nvPr>
        </p:nvSpPr>
        <p:spPr/>
        <p:txBody>
          <a:bodyPr/>
          <a:lstStyle/>
          <a:p>
            <a:fld id="{1D0E583C-36FA-4D12-A7B9-82D54F2DC601}" type="slidenum">
              <a:rPr lang="en-US" smtClean="0"/>
              <a:t>11</a:t>
            </a:fld>
            <a:endParaRPr lang="en-US"/>
          </a:p>
        </p:txBody>
      </p:sp>
    </p:spTree>
    <p:extLst>
      <p:ext uri="{BB962C8B-B14F-4D97-AF65-F5344CB8AC3E}">
        <p14:creationId xmlns:p14="http://schemas.microsoft.com/office/powerpoint/2010/main" val="32939513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hackers broke</a:t>
            </a:r>
            <a:r>
              <a:rPr lang="en-US" baseline="0" dirty="0" smtClean="0"/>
              <a:t> in to the computer system more than two credit cards and </a:t>
            </a:r>
            <a:r>
              <a:rPr lang="en-US" baseline="0" dirty="0" smtClean="0"/>
              <a:t>managed </a:t>
            </a:r>
            <a:r>
              <a:rPr lang="en-US" baseline="0" dirty="0" smtClean="0"/>
              <a:t>to steal prepaid debit card account numbers  and managed to program them with astronomical balances. The account numbers were </a:t>
            </a:r>
            <a:r>
              <a:rPr lang="en-US" baseline="0" dirty="0" err="1" smtClean="0"/>
              <a:t>furhetr</a:t>
            </a:r>
            <a:r>
              <a:rPr lang="en-US" baseline="0" dirty="0" smtClean="0"/>
              <a:t> emailed to </a:t>
            </a:r>
            <a:r>
              <a:rPr lang="en-US" baseline="0" dirty="0" err="1" smtClean="0"/>
              <a:t>accomlpices</a:t>
            </a:r>
            <a:r>
              <a:rPr lang="en-US" baseline="0" dirty="0" smtClean="0"/>
              <a:t> on the ground who used “skimmers” to encode the accounts on a magnet stripes of dummy card. They attacked ATMs in hours and watched transactions behind a remote control.</a:t>
            </a:r>
            <a:endParaRPr lang="en-US" dirty="0"/>
          </a:p>
        </p:txBody>
      </p:sp>
      <p:sp>
        <p:nvSpPr>
          <p:cNvPr id="4" name="Slide Number Placeholder 3"/>
          <p:cNvSpPr>
            <a:spLocks noGrp="1"/>
          </p:cNvSpPr>
          <p:nvPr>
            <p:ph type="sldNum" sz="quarter" idx="10"/>
          </p:nvPr>
        </p:nvSpPr>
        <p:spPr/>
        <p:txBody>
          <a:bodyPr/>
          <a:lstStyle/>
          <a:p>
            <a:fld id="{1D0E583C-36FA-4D12-A7B9-82D54F2DC601}" type="slidenum">
              <a:rPr lang="en-US" smtClean="0"/>
              <a:t>3</a:t>
            </a:fld>
            <a:endParaRPr lang="en-US"/>
          </a:p>
        </p:txBody>
      </p:sp>
    </p:spTree>
    <p:extLst>
      <p:ext uri="{BB962C8B-B14F-4D97-AF65-F5344CB8AC3E}">
        <p14:creationId xmlns:p14="http://schemas.microsoft.com/office/powerpoint/2010/main" val="254017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most fascinating thing was not level of sophistication of the crime but the </a:t>
            </a:r>
            <a:r>
              <a:rPr lang="en-US" dirty="0" err="1" smtClean="0"/>
              <a:t>lntelligence</a:t>
            </a:r>
            <a:r>
              <a:rPr lang="en-US" baseline="0" dirty="0" smtClean="0"/>
              <a:t> of the </a:t>
            </a:r>
            <a:r>
              <a:rPr lang="en-US" baseline="0" dirty="0" err="1" smtClean="0"/>
              <a:t>gand</a:t>
            </a:r>
            <a:r>
              <a:rPr lang="en-US" baseline="0" dirty="0" smtClean="0"/>
              <a:t> to incorporate manipulation of financial data with the old-fashioned way of ATM withdrawals. The criminals were able to eliminate withdrawal limits from the cards. The event demonstrated innovations that hackers use to steal data and monetize it.</a:t>
            </a:r>
            <a:endParaRPr lang="en-US" dirty="0"/>
          </a:p>
        </p:txBody>
      </p:sp>
      <p:sp>
        <p:nvSpPr>
          <p:cNvPr id="4" name="Slide Number Placeholder 3"/>
          <p:cNvSpPr>
            <a:spLocks noGrp="1"/>
          </p:cNvSpPr>
          <p:nvPr>
            <p:ph type="sldNum" sz="quarter" idx="10"/>
          </p:nvPr>
        </p:nvSpPr>
        <p:spPr/>
        <p:txBody>
          <a:bodyPr/>
          <a:lstStyle/>
          <a:p>
            <a:fld id="{1D0E583C-36FA-4D12-A7B9-82D54F2DC601}" type="slidenum">
              <a:rPr lang="en-US" smtClean="0"/>
              <a:t>4</a:t>
            </a:fld>
            <a:endParaRPr lang="en-US"/>
          </a:p>
        </p:txBody>
      </p:sp>
    </p:spTree>
    <p:extLst>
      <p:ext uri="{BB962C8B-B14F-4D97-AF65-F5344CB8AC3E}">
        <p14:creationId xmlns:p14="http://schemas.microsoft.com/office/powerpoint/2010/main" val="11852627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five defendants included Anthony Diaz, 24; Saul </a:t>
            </a:r>
            <a:r>
              <a:rPr lang="en-US" dirty="0" err="1" smtClean="0"/>
              <a:t>Franjul</a:t>
            </a:r>
            <a:r>
              <a:rPr lang="en-US" dirty="0" smtClean="0"/>
              <a:t>, 23; Saul </a:t>
            </a:r>
            <a:r>
              <a:rPr lang="en-US" dirty="0" err="1" smtClean="0"/>
              <a:t>Genao</a:t>
            </a:r>
            <a:r>
              <a:rPr lang="en-US" dirty="0" smtClean="0"/>
              <a:t>, 24; Jaindhi Polanco, 29; and Jose Angeley Valerio, 25  who pleased guilty</a:t>
            </a:r>
            <a:r>
              <a:rPr lang="en-US" baseline="0" dirty="0" smtClean="0"/>
              <a:t> in aa federal court in Brooklyn to a conspiracy to commit </a:t>
            </a:r>
            <a:r>
              <a:rPr lang="en-US" baseline="0" dirty="0" err="1" smtClean="0"/>
              <a:t>accessdevice</a:t>
            </a:r>
            <a:r>
              <a:rPr lang="en-US" baseline="0" dirty="0" smtClean="0"/>
              <a:t> fraud. The sixth offender was arrested later that day</a:t>
            </a:r>
            <a:endParaRPr lang="en-US" dirty="0"/>
          </a:p>
        </p:txBody>
      </p:sp>
      <p:sp>
        <p:nvSpPr>
          <p:cNvPr id="4" name="Slide Number Placeholder 3"/>
          <p:cNvSpPr>
            <a:spLocks noGrp="1"/>
          </p:cNvSpPr>
          <p:nvPr>
            <p:ph type="sldNum" sz="quarter" idx="10"/>
          </p:nvPr>
        </p:nvSpPr>
        <p:spPr/>
        <p:txBody>
          <a:bodyPr/>
          <a:lstStyle/>
          <a:p>
            <a:fld id="{1D0E583C-36FA-4D12-A7B9-82D54F2DC601}" type="slidenum">
              <a:rPr lang="en-US" smtClean="0"/>
              <a:t>5</a:t>
            </a:fld>
            <a:endParaRPr lang="en-US"/>
          </a:p>
        </p:txBody>
      </p:sp>
    </p:spTree>
    <p:extLst>
      <p:ext uri="{BB962C8B-B14F-4D97-AF65-F5344CB8AC3E}">
        <p14:creationId xmlns:p14="http://schemas.microsoft.com/office/powerpoint/2010/main" val="499494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new York  cell organization uses sophisticated intrusion techniques to hack</a:t>
            </a:r>
            <a:r>
              <a:rPr lang="en-US" baseline="0" dirty="0" smtClean="0"/>
              <a:t> systems of financial institutions to steal debit card/credit card information and make dummy card that are then used to steal money.</a:t>
            </a:r>
            <a:endParaRPr lang="en-US" dirty="0"/>
          </a:p>
        </p:txBody>
      </p:sp>
      <p:sp>
        <p:nvSpPr>
          <p:cNvPr id="4" name="Slide Number Placeholder 3"/>
          <p:cNvSpPr>
            <a:spLocks noGrp="1"/>
          </p:cNvSpPr>
          <p:nvPr>
            <p:ph type="sldNum" sz="quarter" idx="10"/>
          </p:nvPr>
        </p:nvSpPr>
        <p:spPr/>
        <p:txBody>
          <a:bodyPr/>
          <a:lstStyle/>
          <a:p>
            <a:fld id="{1D0E583C-36FA-4D12-A7B9-82D54F2DC601}" type="slidenum">
              <a:rPr lang="en-US" smtClean="0"/>
              <a:t>6</a:t>
            </a:fld>
            <a:endParaRPr lang="en-US"/>
          </a:p>
        </p:txBody>
      </p:sp>
    </p:spTree>
    <p:extLst>
      <p:ext uri="{BB962C8B-B14F-4D97-AF65-F5344CB8AC3E}">
        <p14:creationId xmlns:p14="http://schemas.microsoft.com/office/powerpoint/2010/main" val="35122422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emerging technology including internet f things, AI, and</a:t>
            </a:r>
            <a:r>
              <a:rPr lang="en-US" baseline="0" dirty="0" smtClean="0"/>
              <a:t> cloud computing all part of every day activities. Despite having positive impact to business, they give rise to cybercrimes that are </a:t>
            </a:r>
            <a:r>
              <a:rPr lang="en-US" baseline="0" dirty="0" err="1" smtClean="0"/>
              <a:t>noe</a:t>
            </a:r>
            <a:r>
              <a:rPr lang="en-US" baseline="0" dirty="0" smtClean="0"/>
              <a:t> projected to hit USD 6 trillion 2021</a:t>
            </a:r>
            <a:endParaRPr lang="en-US" dirty="0"/>
          </a:p>
        </p:txBody>
      </p:sp>
      <p:sp>
        <p:nvSpPr>
          <p:cNvPr id="4" name="Slide Number Placeholder 3"/>
          <p:cNvSpPr>
            <a:spLocks noGrp="1"/>
          </p:cNvSpPr>
          <p:nvPr>
            <p:ph type="sldNum" sz="quarter" idx="10"/>
          </p:nvPr>
        </p:nvSpPr>
        <p:spPr/>
        <p:txBody>
          <a:bodyPr/>
          <a:lstStyle/>
          <a:p>
            <a:fld id="{1D0E583C-36FA-4D12-A7B9-82D54F2DC601}" type="slidenum">
              <a:rPr lang="en-US" smtClean="0"/>
              <a:t>7</a:t>
            </a:fld>
            <a:endParaRPr lang="en-US"/>
          </a:p>
        </p:txBody>
      </p:sp>
    </p:spTree>
    <p:extLst>
      <p:ext uri="{BB962C8B-B14F-4D97-AF65-F5344CB8AC3E}">
        <p14:creationId xmlns:p14="http://schemas.microsoft.com/office/powerpoint/2010/main" val="24485716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Through</a:t>
            </a:r>
            <a:r>
              <a:rPr lang="en-US" baseline="0" dirty="0" smtClean="0"/>
              <a:t> the images captured through one of the offenders iPhone, forensic showed that the two images of offenders were the suspected reported in a cyber heist crime in the middle east. Biometrics is used to match identification documents for verification purposes(</a:t>
            </a:r>
            <a:r>
              <a:rPr lang="en-US" dirty="0" smtClean="0"/>
              <a:t>Umar, Riadi</a:t>
            </a:r>
            <a:r>
              <a:rPr lang="en-US" baseline="0" dirty="0" smtClean="0"/>
              <a:t> and</a:t>
            </a:r>
            <a:r>
              <a:rPr lang="en-US" dirty="0" smtClean="0"/>
              <a:t> Zamroni</a:t>
            </a:r>
            <a:r>
              <a:rPr lang="en-US" baseline="0" dirty="0" smtClean="0"/>
              <a:t> , 2018).</a:t>
            </a:r>
            <a:endParaRPr lang="en-US" dirty="0"/>
          </a:p>
        </p:txBody>
      </p:sp>
      <p:sp>
        <p:nvSpPr>
          <p:cNvPr id="4" name="Slide Number Placeholder 3"/>
          <p:cNvSpPr>
            <a:spLocks noGrp="1"/>
          </p:cNvSpPr>
          <p:nvPr>
            <p:ph type="sldNum" sz="quarter" idx="10"/>
          </p:nvPr>
        </p:nvSpPr>
        <p:spPr/>
        <p:txBody>
          <a:bodyPr/>
          <a:lstStyle/>
          <a:p>
            <a:fld id="{1D0E583C-36FA-4D12-A7B9-82D54F2DC601}" type="slidenum">
              <a:rPr lang="en-US" smtClean="0"/>
              <a:t>8</a:t>
            </a:fld>
            <a:endParaRPr lang="en-US"/>
          </a:p>
        </p:txBody>
      </p:sp>
    </p:spTree>
    <p:extLst>
      <p:ext uri="{BB962C8B-B14F-4D97-AF65-F5344CB8AC3E}">
        <p14:creationId xmlns:p14="http://schemas.microsoft.com/office/powerpoint/2010/main" val="38137698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Predictive policies form</a:t>
            </a:r>
            <a:r>
              <a:rPr lang="en-US" baseline="0" dirty="0" smtClean="0"/>
              <a:t> a basis of allocating decision making in areas of crime hos spot and having officers at those places. The new strategy requires combination effective practices and tactics to predict locations and individuals. CCTV increase monitors suspicious situations that may turn into criminal activities. Controlled evaluation of actively monitored system calls for a mixed crime-control impacts on CCTV.</a:t>
            </a:r>
            <a:endParaRPr lang="en-US" dirty="0"/>
          </a:p>
        </p:txBody>
      </p:sp>
      <p:sp>
        <p:nvSpPr>
          <p:cNvPr id="4" name="Slide Number Placeholder 3"/>
          <p:cNvSpPr>
            <a:spLocks noGrp="1"/>
          </p:cNvSpPr>
          <p:nvPr>
            <p:ph type="sldNum" sz="quarter" idx="10"/>
          </p:nvPr>
        </p:nvSpPr>
        <p:spPr/>
        <p:txBody>
          <a:bodyPr/>
          <a:lstStyle/>
          <a:p>
            <a:fld id="{1D0E583C-36FA-4D12-A7B9-82D54F2DC601}" type="slidenum">
              <a:rPr lang="en-US" smtClean="0"/>
              <a:t>9</a:t>
            </a:fld>
            <a:endParaRPr lang="en-US"/>
          </a:p>
        </p:txBody>
      </p:sp>
    </p:spTree>
    <p:extLst>
      <p:ext uri="{BB962C8B-B14F-4D97-AF65-F5344CB8AC3E}">
        <p14:creationId xmlns:p14="http://schemas.microsoft.com/office/powerpoint/2010/main" val="23808420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Emergencies</a:t>
            </a:r>
            <a:r>
              <a:rPr lang="en-US" baseline="0" dirty="0" smtClean="0"/>
              <a:t> of policies on social policies are focused on society safety to address crime from a societal perspective. This is due to the increase in crimes such human trafficking, the increase attention for victims and the legitimacy of the government.</a:t>
            </a:r>
            <a:endParaRPr lang="en-US" dirty="0"/>
          </a:p>
        </p:txBody>
      </p:sp>
      <p:sp>
        <p:nvSpPr>
          <p:cNvPr id="4" name="Slide Number Placeholder 3"/>
          <p:cNvSpPr>
            <a:spLocks noGrp="1"/>
          </p:cNvSpPr>
          <p:nvPr>
            <p:ph type="sldNum" sz="quarter" idx="10"/>
          </p:nvPr>
        </p:nvSpPr>
        <p:spPr/>
        <p:txBody>
          <a:bodyPr/>
          <a:lstStyle/>
          <a:p>
            <a:fld id="{1D0E583C-36FA-4D12-A7B9-82D54F2DC601}" type="slidenum">
              <a:rPr lang="en-US" smtClean="0"/>
              <a:t>10</a:t>
            </a:fld>
            <a:endParaRPr lang="en-US"/>
          </a:p>
        </p:txBody>
      </p:sp>
    </p:spTree>
    <p:extLst>
      <p:ext uri="{BB962C8B-B14F-4D97-AF65-F5344CB8AC3E}">
        <p14:creationId xmlns:p14="http://schemas.microsoft.com/office/powerpoint/2010/main" val="42002163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DA1E807-0445-4AB4-A675-6FAE92F6213E}" type="datetimeFigureOut">
              <a:rPr lang="en-US" smtClean="0"/>
              <a:t>9/10/2021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E996D1-5FCB-4FC5-9D33-9D012D1834C2}" type="slidenum">
              <a:rPr lang="en-US" smtClean="0"/>
              <a:t>‹#›</a:t>
            </a:fld>
            <a:endParaRPr lang="en-US"/>
          </a:p>
        </p:txBody>
      </p:sp>
    </p:spTree>
    <p:extLst>
      <p:ext uri="{BB962C8B-B14F-4D97-AF65-F5344CB8AC3E}">
        <p14:creationId xmlns:p14="http://schemas.microsoft.com/office/powerpoint/2010/main" val="4227199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DA1E807-0445-4AB4-A675-6FAE92F6213E}" type="datetimeFigureOut">
              <a:rPr lang="en-US" smtClean="0"/>
              <a:t>9/10/2021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E996D1-5FCB-4FC5-9D33-9D012D1834C2}" type="slidenum">
              <a:rPr lang="en-US" smtClean="0"/>
              <a:t>‹#›</a:t>
            </a:fld>
            <a:endParaRPr lang="en-US"/>
          </a:p>
        </p:txBody>
      </p:sp>
    </p:spTree>
    <p:extLst>
      <p:ext uri="{BB962C8B-B14F-4D97-AF65-F5344CB8AC3E}">
        <p14:creationId xmlns:p14="http://schemas.microsoft.com/office/powerpoint/2010/main" val="10151941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DA1E807-0445-4AB4-A675-6FAE92F6213E}" type="datetimeFigureOut">
              <a:rPr lang="en-US" smtClean="0"/>
              <a:t>9/10/2021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E996D1-5FCB-4FC5-9D33-9D012D1834C2}"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1088796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DA1E807-0445-4AB4-A675-6FAE92F6213E}" type="datetimeFigureOut">
              <a:rPr lang="en-US" smtClean="0"/>
              <a:t>9/10/2021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E996D1-5FCB-4FC5-9D33-9D012D1834C2}" type="slidenum">
              <a:rPr lang="en-US" smtClean="0"/>
              <a:t>‹#›</a:t>
            </a:fld>
            <a:endParaRPr lang="en-US"/>
          </a:p>
        </p:txBody>
      </p:sp>
    </p:spTree>
    <p:extLst>
      <p:ext uri="{BB962C8B-B14F-4D97-AF65-F5344CB8AC3E}">
        <p14:creationId xmlns:p14="http://schemas.microsoft.com/office/powerpoint/2010/main" val="14396910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DA1E807-0445-4AB4-A675-6FAE92F6213E}" type="datetimeFigureOut">
              <a:rPr lang="en-US" smtClean="0"/>
              <a:t>9/10/2021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E996D1-5FCB-4FC5-9D33-9D012D1834C2}"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3495776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DA1E807-0445-4AB4-A675-6FAE92F6213E}" type="datetimeFigureOut">
              <a:rPr lang="en-US" smtClean="0"/>
              <a:t>9/10/2021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E996D1-5FCB-4FC5-9D33-9D012D1834C2}" type="slidenum">
              <a:rPr lang="en-US" smtClean="0"/>
              <a:t>‹#›</a:t>
            </a:fld>
            <a:endParaRPr lang="en-US"/>
          </a:p>
        </p:txBody>
      </p:sp>
    </p:spTree>
    <p:extLst>
      <p:ext uri="{BB962C8B-B14F-4D97-AF65-F5344CB8AC3E}">
        <p14:creationId xmlns:p14="http://schemas.microsoft.com/office/powerpoint/2010/main" val="2765305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DA1E807-0445-4AB4-A675-6FAE92F6213E}" type="datetimeFigureOut">
              <a:rPr lang="en-US" smtClean="0"/>
              <a:t>9/10/2021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E996D1-5FCB-4FC5-9D33-9D012D1834C2}" type="slidenum">
              <a:rPr lang="en-US" smtClean="0"/>
              <a:t>‹#›</a:t>
            </a:fld>
            <a:endParaRPr lang="en-US"/>
          </a:p>
        </p:txBody>
      </p:sp>
    </p:spTree>
    <p:extLst>
      <p:ext uri="{BB962C8B-B14F-4D97-AF65-F5344CB8AC3E}">
        <p14:creationId xmlns:p14="http://schemas.microsoft.com/office/powerpoint/2010/main" val="29047719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DA1E807-0445-4AB4-A675-6FAE92F6213E}" type="datetimeFigureOut">
              <a:rPr lang="en-US" smtClean="0"/>
              <a:t>9/10/2021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E996D1-5FCB-4FC5-9D33-9D012D1834C2}" type="slidenum">
              <a:rPr lang="en-US" smtClean="0"/>
              <a:t>‹#›</a:t>
            </a:fld>
            <a:endParaRPr lang="en-US"/>
          </a:p>
        </p:txBody>
      </p:sp>
    </p:spTree>
    <p:extLst>
      <p:ext uri="{BB962C8B-B14F-4D97-AF65-F5344CB8AC3E}">
        <p14:creationId xmlns:p14="http://schemas.microsoft.com/office/powerpoint/2010/main" val="1765711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DA1E807-0445-4AB4-A675-6FAE92F6213E}" type="datetimeFigureOut">
              <a:rPr lang="en-US" smtClean="0"/>
              <a:t>9/10/2021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E996D1-5FCB-4FC5-9D33-9D012D1834C2}" type="slidenum">
              <a:rPr lang="en-US" smtClean="0"/>
              <a:t>‹#›</a:t>
            </a:fld>
            <a:endParaRPr lang="en-US"/>
          </a:p>
        </p:txBody>
      </p:sp>
    </p:spTree>
    <p:extLst>
      <p:ext uri="{BB962C8B-B14F-4D97-AF65-F5344CB8AC3E}">
        <p14:creationId xmlns:p14="http://schemas.microsoft.com/office/powerpoint/2010/main" val="2795428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DA1E807-0445-4AB4-A675-6FAE92F6213E}" type="datetimeFigureOut">
              <a:rPr lang="en-US" smtClean="0"/>
              <a:t>9/10/2021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E996D1-5FCB-4FC5-9D33-9D012D1834C2}" type="slidenum">
              <a:rPr lang="en-US" smtClean="0"/>
              <a:t>‹#›</a:t>
            </a:fld>
            <a:endParaRPr lang="en-US"/>
          </a:p>
        </p:txBody>
      </p:sp>
    </p:spTree>
    <p:extLst>
      <p:ext uri="{BB962C8B-B14F-4D97-AF65-F5344CB8AC3E}">
        <p14:creationId xmlns:p14="http://schemas.microsoft.com/office/powerpoint/2010/main" val="2204060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DA1E807-0445-4AB4-A675-6FAE92F6213E}" type="datetimeFigureOut">
              <a:rPr lang="en-US" smtClean="0"/>
              <a:t>9/10/2021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E996D1-5FCB-4FC5-9D33-9D012D1834C2}" type="slidenum">
              <a:rPr lang="en-US" smtClean="0"/>
              <a:t>‹#›</a:t>
            </a:fld>
            <a:endParaRPr lang="en-US"/>
          </a:p>
        </p:txBody>
      </p:sp>
    </p:spTree>
    <p:extLst>
      <p:ext uri="{BB962C8B-B14F-4D97-AF65-F5344CB8AC3E}">
        <p14:creationId xmlns:p14="http://schemas.microsoft.com/office/powerpoint/2010/main" val="1395071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DA1E807-0445-4AB4-A675-6FAE92F6213E}" type="datetimeFigureOut">
              <a:rPr lang="en-US" smtClean="0"/>
              <a:t>9/10/2021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E996D1-5FCB-4FC5-9D33-9D012D1834C2}" type="slidenum">
              <a:rPr lang="en-US" smtClean="0"/>
              <a:t>‹#›</a:t>
            </a:fld>
            <a:endParaRPr lang="en-US"/>
          </a:p>
        </p:txBody>
      </p:sp>
    </p:spTree>
    <p:extLst>
      <p:ext uri="{BB962C8B-B14F-4D97-AF65-F5344CB8AC3E}">
        <p14:creationId xmlns:p14="http://schemas.microsoft.com/office/powerpoint/2010/main" val="3574209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DA1E807-0445-4AB4-A675-6FAE92F6213E}" type="datetimeFigureOut">
              <a:rPr lang="en-US" smtClean="0"/>
              <a:t>9/10/2021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E996D1-5FCB-4FC5-9D33-9D012D1834C2}" type="slidenum">
              <a:rPr lang="en-US" smtClean="0"/>
              <a:t>‹#›</a:t>
            </a:fld>
            <a:endParaRPr lang="en-US"/>
          </a:p>
        </p:txBody>
      </p:sp>
    </p:spTree>
    <p:extLst>
      <p:ext uri="{BB962C8B-B14F-4D97-AF65-F5344CB8AC3E}">
        <p14:creationId xmlns:p14="http://schemas.microsoft.com/office/powerpoint/2010/main" val="1145575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A1E807-0445-4AB4-A675-6FAE92F6213E}" type="datetimeFigureOut">
              <a:rPr lang="en-US" smtClean="0"/>
              <a:t>9/10/2021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E996D1-5FCB-4FC5-9D33-9D012D1834C2}" type="slidenum">
              <a:rPr lang="en-US" smtClean="0"/>
              <a:t>‹#›</a:t>
            </a:fld>
            <a:endParaRPr lang="en-US"/>
          </a:p>
        </p:txBody>
      </p:sp>
    </p:spTree>
    <p:extLst>
      <p:ext uri="{BB962C8B-B14F-4D97-AF65-F5344CB8AC3E}">
        <p14:creationId xmlns:p14="http://schemas.microsoft.com/office/powerpoint/2010/main" val="4193736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DA1E807-0445-4AB4-A675-6FAE92F6213E}" type="datetimeFigureOut">
              <a:rPr lang="en-US" smtClean="0"/>
              <a:t>9/10/2021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E996D1-5FCB-4FC5-9D33-9D012D1834C2}" type="slidenum">
              <a:rPr lang="en-US" smtClean="0"/>
              <a:t>‹#›</a:t>
            </a:fld>
            <a:endParaRPr lang="en-US"/>
          </a:p>
        </p:txBody>
      </p:sp>
    </p:spTree>
    <p:extLst>
      <p:ext uri="{BB962C8B-B14F-4D97-AF65-F5344CB8AC3E}">
        <p14:creationId xmlns:p14="http://schemas.microsoft.com/office/powerpoint/2010/main" val="1333079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DA1E807-0445-4AB4-A675-6FAE92F6213E}" type="datetimeFigureOut">
              <a:rPr lang="en-US" smtClean="0"/>
              <a:t>9/10/2021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E996D1-5FCB-4FC5-9D33-9D012D1834C2}" type="slidenum">
              <a:rPr lang="en-US" smtClean="0"/>
              <a:t>‹#›</a:t>
            </a:fld>
            <a:endParaRPr lang="en-US"/>
          </a:p>
        </p:txBody>
      </p:sp>
    </p:spTree>
    <p:extLst>
      <p:ext uri="{BB962C8B-B14F-4D97-AF65-F5344CB8AC3E}">
        <p14:creationId xmlns:p14="http://schemas.microsoft.com/office/powerpoint/2010/main" val="250980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DA1E807-0445-4AB4-A675-6FAE92F6213E}" type="datetimeFigureOut">
              <a:rPr lang="en-US" smtClean="0"/>
              <a:t>9/10/2021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AE996D1-5FCB-4FC5-9D33-9D012D1834C2}" type="slidenum">
              <a:rPr lang="en-US" smtClean="0"/>
              <a:t>‹#›</a:t>
            </a:fld>
            <a:endParaRPr lang="en-US"/>
          </a:p>
        </p:txBody>
      </p:sp>
    </p:spTree>
    <p:extLst>
      <p:ext uri="{BB962C8B-B14F-4D97-AF65-F5344CB8AC3E}">
        <p14:creationId xmlns:p14="http://schemas.microsoft.com/office/powerpoint/2010/main" val="19577432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2677" y="1028017"/>
            <a:ext cx="10215716" cy="1646302"/>
          </a:xfrm>
        </p:spPr>
        <p:txBody>
          <a:bodyPr/>
          <a:lstStyle/>
          <a:p>
            <a:pPr algn="ctr"/>
            <a:r>
              <a:rPr lang="en-US" dirty="0" smtClean="0"/>
              <a:t> </a:t>
            </a:r>
            <a:r>
              <a:rPr lang="en-US" dirty="0" smtClean="0">
                <a:solidFill>
                  <a:srgbClr val="00B050"/>
                </a:solidFill>
              </a:rPr>
              <a:t>Homeland Security Act of 2002</a:t>
            </a:r>
            <a:endParaRPr lang="en-US" dirty="0">
              <a:solidFill>
                <a:srgbClr val="00B050"/>
              </a:solidFill>
            </a:endParaRPr>
          </a:p>
        </p:txBody>
      </p:sp>
      <p:sp>
        <p:nvSpPr>
          <p:cNvPr id="3" name="Subtitle 2"/>
          <p:cNvSpPr>
            <a:spLocks noGrp="1"/>
          </p:cNvSpPr>
          <p:nvPr>
            <p:ph type="subTitle" idx="1"/>
          </p:nvPr>
        </p:nvSpPr>
        <p:spPr>
          <a:xfrm>
            <a:off x="1507067" y="2831633"/>
            <a:ext cx="7766936" cy="1096899"/>
          </a:xfrm>
        </p:spPr>
        <p:txBody>
          <a:bodyPr>
            <a:noAutofit/>
          </a:bodyPr>
          <a:lstStyle/>
          <a:p>
            <a:pPr algn="ctr"/>
            <a:r>
              <a:rPr lang="en-US" sz="2000" dirty="0" smtClean="0">
                <a:latin typeface="Constantia" panose="02030602050306030303" pitchFamily="18" charset="0"/>
              </a:rPr>
              <a:t>Computer Crimes</a:t>
            </a:r>
          </a:p>
          <a:p>
            <a:pPr algn="ctr"/>
            <a:r>
              <a:rPr lang="en-US" sz="2000" dirty="0" smtClean="0">
                <a:latin typeface="Constantia" panose="02030602050306030303" pitchFamily="18" charset="0"/>
              </a:rPr>
              <a:t>Name</a:t>
            </a:r>
          </a:p>
          <a:p>
            <a:pPr algn="ctr"/>
            <a:r>
              <a:rPr lang="en-US" sz="2000" dirty="0" smtClean="0">
                <a:latin typeface="Constantia" panose="02030602050306030303" pitchFamily="18" charset="0"/>
              </a:rPr>
              <a:t>Institution Of Affiliation</a:t>
            </a:r>
            <a:endParaRPr lang="en-US" sz="2000" dirty="0">
              <a:latin typeface="Constantia" panose="02030602050306030303" pitchFamily="18" charset="0"/>
            </a:endParaRPr>
          </a:p>
        </p:txBody>
      </p:sp>
    </p:spTree>
    <p:extLst>
      <p:ext uri="{BB962C8B-B14F-4D97-AF65-F5344CB8AC3E}">
        <p14:creationId xmlns:p14="http://schemas.microsoft.com/office/powerpoint/2010/main" val="2674112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00B050"/>
                </a:solidFill>
              </a:rPr>
              <a:t>Evolution of </a:t>
            </a:r>
            <a:r>
              <a:rPr lang="en-US" dirty="0" smtClean="0">
                <a:solidFill>
                  <a:srgbClr val="00B050"/>
                </a:solidFill>
              </a:rPr>
              <a:t>Policing on Social Policies</a:t>
            </a:r>
            <a:endParaRPr lang="en-US" dirty="0">
              <a:solidFill>
                <a:srgbClr val="00B050"/>
              </a:solidFill>
            </a:endParaRPr>
          </a:p>
        </p:txBody>
      </p:sp>
      <p:sp>
        <p:nvSpPr>
          <p:cNvPr id="3" name="Content Placeholder 2"/>
          <p:cNvSpPr>
            <a:spLocks noGrp="1"/>
          </p:cNvSpPr>
          <p:nvPr>
            <p:ph idx="1"/>
          </p:nvPr>
        </p:nvSpPr>
        <p:spPr>
          <a:xfrm>
            <a:off x="0" y="1327355"/>
            <a:ext cx="10903974" cy="5456903"/>
          </a:xfrm>
        </p:spPr>
        <p:txBody>
          <a:bodyPr/>
          <a:lstStyle/>
          <a:p>
            <a:pPr>
              <a:lnSpc>
                <a:spcPct val="200000"/>
              </a:lnSpc>
              <a:buFont typeface="Wingdings" panose="05000000000000000000" pitchFamily="2" charset="2"/>
              <a:buChar char="Ø"/>
            </a:pPr>
            <a:r>
              <a:rPr lang="en-US" sz="2200" dirty="0" smtClean="0">
                <a:latin typeface="Constantia" panose="02030602050306030303" pitchFamily="18" charset="0"/>
              </a:rPr>
              <a:t>Social policies deals with human and society issues. </a:t>
            </a:r>
            <a:endParaRPr lang="en-US" sz="2200" dirty="0" smtClean="0">
              <a:latin typeface="Constantia" panose="02030602050306030303" pitchFamily="18" charset="0"/>
            </a:endParaRPr>
          </a:p>
          <a:p>
            <a:pPr>
              <a:lnSpc>
                <a:spcPct val="200000"/>
              </a:lnSpc>
              <a:buFont typeface="Wingdings" panose="05000000000000000000" pitchFamily="2" charset="2"/>
              <a:buChar char="Ø"/>
            </a:pPr>
            <a:r>
              <a:rPr lang="en-US" sz="2200" dirty="0" smtClean="0">
                <a:latin typeface="Constantia" panose="02030602050306030303" pitchFamily="18" charset="0"/>
              </a:rPr>
              <a:t>This </a:t>
            </a:r>
            <a:r>
              <a:rPr lang="en-US" sz="2200" dirty="0" smtClean="0">
                <a:latin typeface="Constantia" panose="02030602050306030303" pitchFamily="18" charset="0"/>
              </a:rPr>
              <a:t>include crimes involved in a society.</a:t>
            </a:r>
          </a:p>
          <a:p>
            <a:pPr>
              <a:lnSpc>
                <a:spcPct val="200000"/>
              </a:lnSpc>
              <a:buFont typeface="Wingdings" panose="05000000000000000000" pitchFamily="2" charset="2"/>
              <a:buChar char="Ø"/>
            </a:pPr>
            <a:r>
              <a:rPr lang="en-US" sz="2200" dirty="0" smtClean="0">
                <a:latin typeface="Constantia" panose="02030602050306030303" pitchFamily="18" charset="0"/>
              </a:rPr>
              <a:t> social policies focus on future reduction of </a:t>
            </a:r>
            <a:r>
              <a:rPr lang="en-US" sz="2200" dirty="0" smtClean="0">
                <a:latin typeface="Constantia" panose="02030602050306030303" pitchFamily="18" charset="0"/>
              </a:rPr>
              <a:t>crimes.</a:t>
            </a:r>
            <a:endParaRPr lang="en-US" sz="2200" dirty="0" smtClean="0">
              <a:latin typeface="Constantia" panose="02030602050306030303" pitchFamily="18" charset="0"/>
            </a:endParaRPr>
          </a:p>
          <a:p>
            <a:pPr>
              <a:lnSpc>
                <a:spcPct val="200000"/>
              </a:lnSpc>
              <a:buFont typeface="Wingdings" panose="05000000000000000000" pitchFamily="2" charset="2"/>
              <a:buChar char="Ø"/>
            </a:pPr>
            <a:r>
              <a:rPr lang="en-US" sz="2200" dirty="0" smtClean="0">
                <a:latin typeface="Constantia" panose="02030602050306030303" pitchFamily="18" charset="0"/>
              </a:rPr>
              <a:t>Safety and social </a:t>
            </a:r>
            <a:r>
              <a:rPr lang="en-US" sz="2200" dirty="0" smtClean="0">
                <a:latin typeface="Constantia" panose="02030602050306030303" pitchFamily="18" charset="0"/>
              </a:rPr>
              <a:t>theme.</a:t>
            </a:r>
            <a:endParaRPr lang="en-US" sz="2200" dirty="0" smtClean="0">
              <a:latin typeface="Constantia" panose="02030602050306030303" pitchFamily="18" charset="0"/>
            </a:endParaRPr>
          </a:p>
          <a:p>
            <a:endParaRPr lang="en-US" dirty="0" smtClean="0"/>
          </a:p>
          <a:p>
            <a:endParaRPr lang="en-US" dirty="0"/>
          </a:p>
        </p:txBody>
      </p:sp>
    </p:spTree>
    <p:extLst>
      <p:ext uri="{BB962C8B-B14F-4D97-AF65-F5344CB8AC3E}">
        <p14:creationId xmlns:p14="http://schemas.microsoft.com/office/powerpoint/2010/main" val="21052914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9617040" cy="1320800"/>
          </a:xfrm>
        </p:spPr>
        <p:txBody>
          <a:bodyPr/>
          <a:lstStyle/>
          <a:p>
            <a:pPr algn="ctr"/>
            <a:r>
              <a:rPr lang="en-US" dirty="0" smtClean="0">
                <a:solidFill>
                  <a:srgbClr val="00B050"/>
                </a:solidFill>
                <a:latin typeface="Constantia" panose="02030602050306030303" pitchFamily="18" charset="0"/>
              </a:rPr>
              <a:t>Technologies </a:t>
            </a:r>
            <a:r>
              <a:rPr lang="en-US" dirty="0" smtClean="0">
                <a:solidFill>
                  <a:srgbClr val="00B050"/>
                </a:solidFill>
                <a:latin typeface="Constantia" panose="02030602050306030303" pitchFamily="18" charset="0"/>
              </a:rPr>
              <a:t>Relating </a:t>
            </a:r>
            <a:r>
              <a:rPr lang="en-US" dirty="0" smtClean="0">
                <a:solidFill>
                  <a:srgbClr val="00B050"/>
                </a:solidFill>
                <a:latin typeface="Constantia" panose="02030602050306030303" pitchFamily="18" charset="0"/>
              </a:rPr>
              <a:t>to National </a:t>
            </a:r>
            <a:r>
              <a:rPr lang="en-US" dirty="0">
                <a:solidFill>
                  <a:srgbClr val="00B050"/>
                </a:solidFill>
                <a:latin typeface="Constantia" panose="02030602050306030303" pitchFamily="18" charset="0"/>
              </a:rPr>
              <a:t>and </a:t>
            </a:r>
            <a:r>
              <a:rPr lang="en-US" dirty="0" smtClean="0">
                <a:solidFill>
                  <a:srgbClr val="00B050"/>
                </a:solidFill>
                <a:latin typeface="Constantia" panose="02030602050306030303" pitchFamily="18" charset="0"/>
              </a:rPr>
              <a:t>International Policymaking</a:t>
            </a:r>
            <a:endParaRPr lang="en-US" dirty="0">
              <a:solidFill>
                <a:srgbClr val="00B050"/>
              </a:solidFill>
              <a:latin typeface="Constantia" panose="02030602050306030303" pitchFamily="18" charset="0"/>
            </a:endParaRPr>
          </a:p>
        </p:txBody>
      </p:sp>
      <p:sp>
        <p:nvSpPr>
          <p:cNvPr id="3" name="Content Placeholder 2"/>
          <p:cNvSpPr>
            <a:spLocks noGrp="1"/>
          </p:cNvSpPr>
          <p:nvPr>
            <p:ph idx="1"/>
          </p:nvPr>
        </p:nvSpPr>
        <p:spPr>
          <a:xfrm>
            <a:off x="0" y="1740310"/>
            <a:ext cx="10746658" cy="5117689"/>
          </a:xfrm>
        </p:spPr>
        <p:txBody>
          <a:bodyPr/>
          <a:lstStyle/>
          <a:p>
            <a:pPr>
              <a:lnSpc>
                <a:spcPct val="200000"/>
              </a:lnSpc>
              <a:buFont typeface="Wingdings" panose="05000000000000000000" pitchFamily="2" charset="2"/>
              <a:buChar char="Ø"/>
            </a:pPr>
            <a:r>
              <a:rPr lang="en-US" sz="2200" dirty="0" smtClean="0">
                <a:latin typeface="Constantia" panose="02030602050306030303" pitchFamily="18" charset="0"/>
              </a:rPr>
              <a:t>Technology and innovation superiority</a:t>
            </a:r>
          </a:p>
          <a:p>
            <a:pPr>
              <a:lnSpc>
                <a:spcPct val="200000"/>
              </a:lnSpc>
              <a:buFont typeface="Wingdings" panose="05000000000000000000" pitchFamily="2" charset="2"/>
              <a:buChar char="Ø"/>
            </a:pPr>
            <a:r>
              <a:rPr lang="en-US" sz="2200" dirty="0" smtClean="0">
                <a:latin typeface="Constantia" panose="02030602050306030303" pitchFamily="18" charset="0"/>
              </a:rPr>
              <a:t>International rules and regulations- the emerging technologies such as humanitarian aspect causes global anxiety. </a:t>
            </a:r>
            <a:endParaRPr lang="en-US" sz="2200" dirty="0" smtClean="0">
              <a:latin typeface="Constantia" panose="02030602050306030303" pitchFamily="18" charset="0"/>
            </a:endParaRPr>
          </a:p>
          <a:p>
            <a:pPr>
              <a:lnSpc>
                <a:spcPct val="200000"/>
              </a:lnSpc>
              <a:buFont typeface="Wingdings" panose="05000000000000000000" pitchFamily="2" charset="2"/>
              <a:buChar char="Ø"/>
            </a:pPr>
            <a:r>
              <a:rPr lang="en-US" sz="2200" dirty="0" smtClean="0">
                <a:latin typeface="Constantia" panose="02030602050306030303" pitchFamily="18" charset="0"/>
              </a:rPr>
              <a:t>Normalization </a:t>
            </a:r>
            <a:r>
              <a:rPr lang="en-US" sz="2200" dirty="0" smtClean="0">
                <a:latin typeface="Constantia" panose="02030602050306030303" pitchFamily="18" charset="0"/>
              </a:rPr>
              <a:t>and secularization becomes crucial.</a:t>
            </a:r>
          </a:p>
          <a:p>
            <a:pPr>
              <a:lnSpc>
                <a:spcPct val="200000"/>
              </a:lnSpc>
              <a:buFont typeface="Wingdings" panose="05000000000000000000" pitchFamily="2" charset="2"/>
              <a:buChar char="Ø"/>
            </a:pPr>
            <a:r>
              <a:rPr lang="en-US" sz="2200" dirty="0" smtClean="0">
                <a:latin typeface="Constantia" panose="02030602050306030303" pitchFamily="18" charset="0"/>
              </a:rPr>
              <a:t>Legal binding of technology developments.</a:t>
            </a:r>
          </a:p>
          <a:p>
            <a:endParaRPr lang="en-US" dirty="0"/>
          </a:p>
        </p:txBody>
      </p:sp>
    </p:spTree>
    <p:extLst>
      <p:ext uri="{BB962C8B-B14F-4D97-AF65-F5344CB8AC3E}">
        <p14:creationId xmlns:p14="http://schemas.microsoft.com/office/powerpoint/2010/main" val="41445652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3476" y="412956"/>
            <a:ext cx="8596668" cy="884903"/>
          </a:xfrm>
        </p:spPr>
        <p:txBody>
          <a:bodyPr/>
          <a:lstStyle/>
          <a:p>
            <a:pPr algn="ctr"/>
            <a:r>
              <a:rPr lang="en-US" dirty="0" smtClean="0">
                <a:solidFill>
                  <a:srgbClr val="00B050"/>
                </a:solidFill>
              </a:rPr>
              <a:t>References</a:t>
            </a:r>
            <a:endParaRPr lang="en-US" dirty="0">
              <a:solidFill>
                <a:srgbClr val="00B050"/>
              </a:solidFill>
            </a:endParaRPr>
          </a:p>
        </p:txBody>
      </p:sp>
      <p:sp>
        <p:nvSpPr>
          <p:cNvPr id="3" name="Content Placeholder 2"/>
          <p:cNvSpPr>
            <a:spLocks noGrp="1"/>
          </p:cNvSpPr>
          <p:nvPr>
            <p:ph idx="1"/>
          </p:nvPr>
        </p:nvSpPr>
        <p:spPr>
          <a:xfrm>
            <a:off x="0" y="1111045"/>
            <a:ext cx="10205884" cy="5746955"/>
          </a:xfrm>
        </p:spPr>
        <p:txBody>
          <a:bodyPr/>
          <a:lstStyle/>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Rashica</a:t>
            </a:r>
            <a:r>
              <a:rPr lang="en-US" sz="2200" dirty="0">
                <a:solidFill>
                  <a:schemeClr val="tx1"/>
                </a:solidFill>
                <a:latin typeface="Constantia" panose="02030602050306030303" pitchFamily="18" charset="0"/>
              </a:rPr>
              <a:t>, V. (2018). The benefits and risks of digital diplomacy. </a:t>
            </a:r>
            <a:r>
              <a:rPr lang="en-US" sz="2200" i="1" dirty="0">
                <a:solidFill>
                  <a:schemeClr val="tx1"/>
                </a:solidFill>
                <a:latin typeface="Constantia" panose="02030602050306030303" pitchFamily="18" charset="0"/>
              </a:rPr>
              <a:t>Seeu Review</a:t>
            </a:r>
            <a:r>
              <a:rPr lang="en-US" sz="2200" dirty="0">
                <a:solidFill>
                  <a:schemeClr val="tx1"/>
                </a:solidFill>
                <a:latin typeface="Constantia" panose="02030602050306030303" pitchFamily="18" charset="0"/>
              </a:rPr>
              <a:t>, </a:t>
            </a:r>
            <a:r>
              <a:rPr lang="en-US" sz="2200" i="1" dirty="0">
                <a:solidFill>
                  <a:schemeClr val="tx1"/>
                </a:solidFill>
                <a:latin typeface="Constantia" panose="02030602050306030303" pitchFamily="18" charset="0"/>
              </a:rPr>
              <a:t>13</a:t>
            </a:r>
            <a:r>
              <a:rPr lang="en-US" sz="2200" dirty="0">
                <a:solidFill>
                  <a:schemeClr val="tx1"/>
                </a:solidFill>
                <a:latin typeface="Constantia" panose="02030602050306030303" pitchFamily="18" charset="0"/>
              </a:rPr>
              <a:t>(1), 75-89</a:t>
            </a:r>
            <a:r>
              <a:rPr lang="en-US" sz="2200" dirty="0" smtClean="0">
                <a:solidFill>
                  <a:schemeClr val="tx1"/>
                </a:solidFill>
                <a:latin typeface="Constantia" panose="02030602050306030303" pitchFamily="18" charset="0"/>
              </a:rPr>
              <a:t>.</a:t>
            </a:r>
          </a:p>
          <a:p>
            <a:pPr>
              <a:lnSpc>
                <a:spcPct val="200000"/>
              </a:lnSpc>
              <a:buFont typeface="Wingdings" panose="05000000000000000000" pitchFamily="2" charset="2"/>
              <a:buChar char="Ø"/>
            </a:pPr>
            <a:r>
              <a:rPr lang="en-US" sz="2200" dirty="0">
                <a:solidFill>
                  <a:schemeClr val="tx1"/>
                </a:solidFill>
                <a:latin typeface="Constantia" panose="02030602050306030303" pitchFamily="18" charset="0"/>
              </a:rPr>
              <a:t>Umar, R., Riadi, I., &amp; Zamroni, G. M. (2018). Mobile forensic tools evaluation for digital crime investigation. </a:t>
            </a:r>
            <a:r>
              <a:rPr lang="en-US" sz="2200" i="1" dirty="0">
                <a:solidFill>
                  <a:schemeClr val="tx1"/>
                </a:solidFill>
                <a:latin typeface="Constantia" panose="02030602050306030303" pitchFamily="18" charset="0"/>
              </a:rPr>
              <a:t>Int. J. Adv. Sci. Eng. Inf. Technol</a:t>
            </a:r>
            <a:r>
              <a:rPr lang="en-US" sz="2200" dirty="0">
                <a:solidFill>
                  <a:schemeClr val="tx1"/>
                </a:solidFill>
                <a:latin typeface="Constantia" panose="02030602050306030303" pitchFamily="18" charset="0"/>
              </a:rPr>
              <a:t>, </a:t>
            </a:r>
            <a:r>
              <a:rPr lang="en-US" sz="2200" i="1" dirty="0">
                <a:solidFill>
                  <a:schemeClr val="tx1"/>
                </a:solidFill>
                <a:latin typeface="Constantia" panose="02030602050306030303" pitchFamily="18" charset="0"/>
              </a:rPr>
              <a:t>8</a:t>
            </a:r>
            <a:r>
              <a:rPr lang="en-US" sz="2200" dirty="0">
                <a:solidFill>
                  <a:schemeClr val="tx1"/>
                </a:solidFill>
                <a:latin typeface="Constantia" panose="02030602050306030303" pitchFamily="18" charset="0"/>
              </a:rPr>
              <a:t>(3), 949.</a:t>
            </a:r>
          </a:p>
          <a:p>
            <a:pPr>
              <a:lnSpc>
                <a:spcPct val="200000"/>
              </a:lnSpc>
              <a:buFont typeface="Wingdings" panose="05000000000000000000" pitchFamily="2" charset="2"/>
              <a:buChar char="Ø"/>
            </a:pPr>
            <a:endParaRPr lang="en-US" sz="2200" dirty="0">
              <a:solidFill>
                <a:schemeClr val="tx1"/>
              </a:solidFill>
              <a:latin typeface="Constantia" panose="02030602050306030303" pitchFamily="18" charset="0"/>
            </a:endParaRPr>
          </a:p>
          <a:p>
            <a:endParaRPr lang="en-US" dirty="0"/>
          </a:p>
        </p:txBody>
      </p:sp>
    </p:spTree>
    <p:extLst>
      <p:ext uri="{BB962C8B-B14F-4D97-AF65-F5344CB8AC3E}">
        <p14:creationId xmlns:p14="http://schemas.microsoft.com/office/powerpoint/2010/main" val="2088948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43897"/>
          </a:xfrm>
        </p:spPr>
        <p:txBody>
          <a:bodyPr/>
          <a:lstStyle/>
          <a:p>
            <a:pPr algn="ctr"/>
            <a:r>
              <a:rPr lang="en-US" dirty="0" smtClean="0">
                <a:solidFill>
                  <a:srgbClr val="00B050"/>
                </a:solidFill>
              </a:rPr>
              <a:t>Cyber </a:t>
            </a:r>
            <a:r>
              <a:rPr lang="en-US" dirty="0" smtClean="0">
                <a:solidFill>
                  <a:srgbClr val="00B050"/>
                </a:solidFill>
              </a:rPr>
              <a:t>Crime</a:t>
            </a:r>
            <a:endParaRPr lang="en-US" dirty="0">
              <a:solidFill>
                <a:srgbClr val="00B050"/>
              </a:solidFill>
            </a:endParaRPr>
          </a:p>
        </p:txBody>
      </p:sp>
      <p:sp>
        <p:nvSpPr>
          <p:cNvPr id="3" name="Content Placeholder 2"/>
          <p:cNvSpPr>
            <a:spLocks noGrp="1"/>
          </p:cNvSpPr>
          <p:nvPr>
            <p:ph idx="1"/>
          </p:nvPr>
        </p:nvSpPr>
        <p:spPr>
          <a:xfrm>
            <a:off x="677333" y="1406013"/>
            <a:ext cx="9715363" cy="4635349"/>
          </a:xfrm>
        </p:spPr>
        <p:txBody>
          <a:bodyPr>
            <a:normAutofit fontScale="85000" lnSpcReduction="10000"/>
          </a:bodyPr>
          <a:lstStyle/>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Computer crimes incorporate crimes that are committed for personal or financial gains. </a:t>
            </a:r>
            <a:endParaRPr lang="en-US" sz="2200" dirty="0" smtClean="0">
              <a:solidFill>
                <a:schemeClr val="tx1"/>
              </a:solidFill>
              <a:latin typeface="Constantia" panose="02030602050306030303" pitchFamily="18" charset="0"/>
            </a:endParaRPr>
          </a:p>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They </a:t>
            </a:r>
            <a:r>
              <a:rPr lang="en-US" sz="2200" dirty="0" smtClean="0">
                <a:solidFill>
                  <a:schemeClr val="tx1"/>
                </a:solidFill>
                <a:latin typeface="Constantia" panose="02030602050306030303" pitchFamily="18" charset="0"/>
              </a:rPr>
              <a:t>are acts for which the use of computer system inherent to the “Modus operandi” of the criminal. </a:t>
            </a:r>
          </a:p>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Various computer related crimes include computer related fraud/forgery, sending spam, copy right/ trademarks offenses and information hacking.</a:t>
            </a:r>
          </a:p>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Home land Security Act 2002 use DHS’ digital detectives to track down cyber criminals no mater where they are in the world.</a:t>
            </a:r>
          </a:p>
        </p:txBody>
      </p:sp>
    </p:spTree>
    <p:extLst>
      <p:ext uri="{BB962C8B-B14F-4D97-AF65-F5344CB8AC3E}">
        <p14:creationId xmlns:p14="http://schemas.microsoft.com/office/powerpoint/2010/main" val="19395697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9558047" cy="953729"/>
          </a:xfrm>
        </p:spPr>
        <p:txBody>
          <a:bodyPr/>
          <a:lstStyle/>
          <a:p>
            <a:pPr algn="ctr"/>
            <a:r>
              <a:rPr lang="en-US" dirty="0" smtClean="0">
                <a:solidFill>
                  <a:srgbClr val="00B050"/>
                </a:solidFill>
              </a:rPr>
              <a:t>New York ATM Bank Cyber </a:t>
            </a:r>
            <a:r>
              <a:rPr lang="en-US" dirty="0" smtClean="0">
                <a:solidFill>
                  <a:srgbClr val="00B050"/>
                </a:solidFill>
              </a:rPr>
              <a:t>Heist</a:t>
            </a:r>
            <a:endParaRPr lang="en-US" dirty="0">
              <a:solidFill>
                <a:srgbClr val="00B050"/>
              </a:solidFill>
            </a:endParaRPr>
          </a:p>
        </p:txBody>
      </p:sp>
      <p:sp>
        <p:nvSpPr>
          <p:cNvPr id="3" name="Content Placeholder 2"/>
          <p:cNvSpPr>
            <a:spLocks noGrp="1"/>
          </p:cNvSpPr>
          <p:nvPr>
            <p:ph idx="1"/>
          </p:nvPr>
        </p:nvSpPr>
        <p:spPr>
          <a:xfrm>
            <a:off x="127819" y="1268361"/>
            <a:ext cx="10530349" cy="5397910"/>
          </a:xfrm>
        </p:spPr>
        <p:txBody>
          <a:bodyPr/>
          <a:lstStyle/>
          <a:p>
            <a:pPr>
              <a:lnSpc>
                <a:spcPct val="200000"/>
              </a:lnSpc>
              <a:buFont typeface="Wingdings" panose="05000000000000000000" pitchFamily="2" charset="2"/>
              <a:buChar char="Ø"/>
            </a:pPr>
            <a:r>
              <a:rPr lang="en-US" sz="2200" dirty="0" smtClean="0">
                <a:latin typeface="Constantia" panose="02030602050306030303" pitchFamily="18" charset="0"/>
              </a:rPr>
              <a:t> Shadowy criminal ring netted approximately $45 million in cash. </a:t>
            </a:r>
            <a:endParaRPr lang="en-US" sz="2200" dirty="0" smtClean="0">
              <a:latin typeface="Constantia" panose="02030602050306030303" pitchFamily="18" charset="0"/>
            </a:endParaRPr>
          </a:p>
          <a:p>
            <a:pPr>
              <a:lnSpc>
                <a:spcPct val="200000"/>
              </a:lnSpc>
              <a:buFont typeface="Wingdings" panose="05000000000000000000" pitchFamily="2" charset="2"/>
              <a:buChar char="Ø"/>
            </a:pPr>
            <a:r>
              <a:rPr lang="en-US" sz="2200" dirty="0" smtClean="0">
                <a:latin typeface="Constantia" panose="02030602050306030303" pitchFamily="18" charset="0"/>
              </a:rPr>
              <a:t>The </a:t>
            </a:r>
            <a:r>
              <a:rPr lang="en-US" sz="2200" dirty="0" smtClean="0">
                <a:latin typeface="Constantia" panose="02030602050306030303" pitchFamily="18" charset="0"/>
              </a:rPr>
              <a:t>Eight men were involved in 705 ATM withdraws. </a:t>
            </a:r>
            <a:endParaRPr lang="en-US" sz="2200" dirty="0" smtClean="0">
              <a:latin typeface="Constantia" panose="02030602050306030303" pitchFamily="18" charset="0"/>
            </a:endParaRPr>
          </a:p>
          <a:p>
            <a:pPr>
              <a:lnSpc>
                <a:spcPct val="200000"/>
              </a:lnSpc>
              <a:buFont typeface="Wingdings" panose="05000000000000000000" pitchFamily="2" charset="2"/>
              <a:buChar char="Ø"/>
            </a:pPr>
            <a:r>
              <a:rPr lang="en-US" sz="2200" dirty="0" smtClean="0">
                <a:latin typeface="Constantia" panose="02030602050306030303" pitchFamily="18" charset="0"/>
              </a:rPr>
              <a:t>They </a:t>
            </a:r>
            <a:r>
              <a:rPr lang="en-US" sz="2200" dirty="0" smtClean="0">
                <a:latin typeface="Constantia" panose="02030602050306030303" pitchFamily="18" charset="0"/>
              </a:rPr>
              <a:t>were filled with selfies sticks and snacks.</a:t>
            </a:r>
          </a:p>
          <a:p>
            <a:pPr>
              <a:lnSpc>
                <a:spcPct val="200000"/>
              </a:lnSpc>
              <a:buFont typeface="Wingdings" panose="05000000000000000000" pitchFamily="2" charset="2"/>
              <a:buChar char="Ø"/>
            </a:pPr>
            <a:r>
              <a:rPr lang="en-US" sz="2200" dirty="0" smtClean="0">
                <a:latin typeface="Constantia" panose="02030602050306030303" pitchFamily="18" charset="0"/>
              </a:rPr>
              <a:t>They were virtual criminal flash mob. </a:t>
            </a:r>
            <a:endParaRPr lang="en-US" sz="2200" dirty="0" smtClean="0">
              <a:latin typeface="Constantia" panose="02030602050306030303" pitchFamily="18" charset="0"/>
            </a:endParaRPr>
          </a:p>
          <a:p>
            <a:pPr>
              <a:lnSpc>
                <a:spcPct val="200000"/>
              </a:lnSpc>
              <a:buFont typeface="Wingdings" panose="05000000000000000000" pitchFamily="2" charset="2"/>
              <a:buChar char="Ø"/>
            </a:pPr>
            <a:r>
              <a:rPr lang="en-US" sz="2200" dirty="0" smtClean="0">
                <a:latin typeface="Constantia" panose="02030602050306030303" pitchFamily="18" charset="0"/>
              </a:rPr>
              <a:t>They </a:t>
            </a:r>
            <a:r>
              <a:rPr lang="en-US" sz="2200" dirty="0" smtClean="0">
                <a:latin typeface="Constantia" panose="02030602050306030303" pitchFamily="18" charset="0"/>
              </a:rPr>
              <a:t>coordinated with cells on the ground to carry out a sophisticated attack.</a:t>
            </a:r>
          </a:p>
          <a:p>
            <a:endParaRPr lang="en-US" dirty="0" smtClean="0"/>
          </a:p>
          <a:p>
            <a:endParaRPr lang="en-US" dirty="0" smtClean="0"/>
          </a:p>
          <a:p>
            <a:endParaRPr lang="en-US" dirty="0"/>
          </a:p>
        </p:txBody>
      </p:sp>
    </p:spTree>
    <p:extLst>
      <p:ext uri="{BB962C8B-B14F-4D97-AF65-F5344CB8AC3E}">
        <p14:creationId xmlns:p14="http://schemas.microsoft.com/office/powerpoint/2010/main" val="4187014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TM Cyber Heist Underscores Need for DLP Technology | Forcepoi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35709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5258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84903"/>
          </a:xfrm>
        </p:spPr>
        <p:txBody>
          <a:bodyPr/>
          <a:lstStyle/>
          <a:p>
            <a:pPr algn="ctr"/>
            <a:r>
              <a:rPr lang="en-US" dirty="0" smtClean="0">
                <a:solidFill>
                  <a:srgbClr val="00B050"/>
                </a:solidFill>
              </a:rPr>
              <a:t>The Arrests</a:t>
            </a:r>
            <a:endParaRPr lang="en-US" dirty="0">
              <a:solidFill>
                <a:srgbClr val="00B050"/>
              </a:solidFill>
            </a:endParaRPr>
          </a:p>
        </p:txBody>
      </p:sp>
      <p:sp>
        <p:nvSpPr>
          <p:cNvPr id="3" name="Content Placeholder 2"/>
          <p:cNvSpPr>
            <a:spLocks noGrp="1"/>
          </p:cNvSpPr>
          <p:nvPr>
            <p:ph idx="1"/>
          </p:nvPr>
        </p:nvSpPr>
        <p:spPr>
          <a:xfrm>
            <a:off x="98323" y="1406013"/>
            <a:ext cx="11297263" cy="5309419"/>
          </a:xfrm>
        </p:spPr>
        <p:txBody>
          <a:bodyPr/>
          <a:lstStyle/>
          <a:p>
            <a:pPr>
              <a:lnSpc>
                <a:spcPct val="200000"/>
              </a:lnSpc>
              <a:buFont typeface="Wingdings" panose="05000000000000000000" pitchFamily="2" charset="2"/>
              <a:buChar char="Ø"/>
            </a:pPr>
            <a:r>
              <a:rPr lang="en-US" sz="2200" dirty="0" smtClean="0">
                <a:latin typeface="Constantia" panose="02030602050306030303" pitchFamily="18" charset="0"/>
              </a:rPr>
              <a:t>Six out of the eight suspect were arrested in 2013 and charged with cyber crimes in New York and two Middle East banks</a:t>
            </a:r>
          </a:p>
          <a:p>
            <a:pPr>
              <a:lnSpc>
                <a:spcPct val="200000"/>
              </a:lnSpc>
              <a:buFont typeface="Wingdings" panose="05000000000000000000" pitchFamily="2" charset="2"/>
              <a:buChar char="Ø"/>
            </a:pPr>
            <a:r>
              <a:rPr lang="en-US" sz="2200" dirty="0" smtClean="0">
                <a:latin typeface="Constantia" panose="02030602050306030303" pitchFamily="18" charset="0"/>
              </a:rPr>
              <a:t>They were arrested while packing bags to brim with stolen cash.</a:t>
            </a:r>
          </a:p>
          <a:p>
            <a:pPr>
              <a:lnSpc>
                <a:spcPct val="200000"/>
              </a:lnSpc>
              <a:buFont typeface="Wingdings" panose="05000000000000000000" pitchFamily="2" charset="2"/>
              <a:buChar char="Ø"/>
            </a:pPr>
            <a:r>
              <a:rPr lang="en-US" sz="2200" dirty="0" smtClean="0">
                <a:latin typeface="Constantia" panose="02030602050306030303" pitchFamily="18" charset="0"/>
              </a:rPr>
              <a:t>They were residents of </a:t>
            </a:r>
            <a:r>
              <a:rPr lang="en-US" sz="2200" dirty="0">
                <a:latin typeface="Constantia" panose="02030602050306030303" pitchFamily="18" charset="0"/>
              </a:rPr>
              <a:t>Y</a:t>
            </a:r>
            <a:r>
              <a:rPr lang="en-US" sz="2200" dirty="0" smtClean="0">
                <a:latin typeface="Constantia" panose="02030602050306030303" pitchFamily="18" charset="0"/>
              </a:rPr>
              <a:t>onkers, NY and members of the a global cybercrime organization.</a:t>
            </a:r>
          </a:p>
          <a:p>
            <a:pPr>
              <a:lnSpc>
                <a:spcPct val="200000"/>
              </a:lnSpc>
              <a:buFont typeface="Wingdings" panose="05000000000000000000" pitchFamily="2" charset="2"/>
              <a:buChar char="Ø"/>
            </a:pPr>
            <a:r>
              <a:rPr lang="en-US" sz="2200" dirty="0" smtClean="0">
                <a:latin typeface="Constantia" panose="02030602050306030303" pitchFamily="18" charset="0"/>
              </a:rPr>
              <a:t>According to announcements in Novembers each faces up to </a:t>
            </a:r>
            <a:r>
              <a:rPr lang="en-US" sz="2200" dirty="0" smtClean="0">
                <a:latin typeface="Constantia" panose="02030602050306030303" pitchFamily="18" charset="0"/>
              </a:rPr>
              <a:t>7.5 years </a:t>
            </a:r>
            <a:r>
              <a:rPr lang="en-US" sz="2200" dirty="0" smtClean="0">
                <a:latin typeface="Constantia" panose="02030602050306030303" pitchFamily="18" charset="0"/>
              </a:rPr>
              <a:t>in prison and charged with up to $250,000.</a:t>
            </a:r>
          </a:p>
          <a:p>
            <a:endParaRPr lang="en-US" dirty="0"/>
          </a:p>
        </p:txBody>
      </p:sp>
    </p:spTree>
    <p:extLst>
      <p:ext uri="{BB962C8B-B14F-4D97-AF65-F5344CB8AC3E}">
        <p14:creationId xmlns:p14="http://schemas.microsoft.com/office/powerpoint/2010/main" val="1904355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2311" y="845574"/>
            <a:ext cx="8596668" cy="914400"/>
          </a:xfrm>
        </p:spPr>
        <p:txBody>
          <a:bodyPr/>
          <a:lstStyle/>
          <a:p>
            <a:pPr algn="ctr"/>
            <a:r>
              <a:rPr lang="en-US" dirty="0" smtClean="0">
                <a:solidFill>
                  <a:srgbClr val="00B050"/>
                </a:solidFill>
              </a:rPr>
              <a:t>Offenders </a:t>
            </a:r>
            <a:r>
              <a:rPr lang="en-US" dirty="0" smtClean="0">
                <a:solidFill>
                  <a:srgbClr val="00B050"/>
                </a:solidFill>
              </a:rPr>
              <a:t>Typology and Profile</a:t>
            </a:r>
            <a:endParaRPr lang="en-US" dirty="0">
              <a:solidFill>
                <a:srgbClr val="00B050"/>
              </a:solidFill>
            </a:endParaRPr>
          </a:p>
        </p:txBody>
      </p:sp>
      <p:sp>
        <p:nvSpPr>
          <p:cNvPr id="3" name="Content Placeholder 2"/>
          <p:cNvSpPr>
            <a:spLocks noGrp="1"/>
          </p:cNvSpPr>
          <p:nvPr>
            <p:ph idx="1"/>
          </p:nvPr>
        </p:nvSpPr>
        <p:spPr>
          <a:xfrm>
            <a:off x="255639" y="1435511"/>
            <a:ext cx="10550013" cy="5309418"/>
          </a:xfrm>
        </p:spPr>
        <p:txBody>
          <a:bodyPr>
            <a:normAutofit/>
          </a:bodyPr>
          <a:lstStyle/>
          <a:p>
            <a:pPr>
              <a:lnSpc>
                <a:spcPct val="200000"/>
              </a:lnSpc>
              <a:buFont typeface="Wingdings" panose="05000000000000000000" pitchFamily="2" charset="2"/>
              <a:buChar char="Ø"/>
            </a:pPr>
            <a:r>
              <a:rPr lang="en-US" sz="2200" dirty="0" smtClean="0">
                <a:latin typeface="Constantia" panose="02030602050306030303" pitchFamily="18" charset="0"/>
              </a:rPr>
              <a:t>The offenders were </a:t>
            </a:r>
            <a:r>
              <a:rPr lang="en-US" sz="2200" dirty="0" smtClean="0">
                <a:latin typeface="Constantia" panose="02030602050306030303" pitchFamily="18" charset="0"/>
              </a:rPr>
              <a:t>United States citizens</a:t>
            </a:r>
            <a:r>
              <a:rPr lang="en-US" sz="2200" dirty="0" smtClean="0">
                <a:latin typeface="Constantia" panose="02030602050306030303" pitchFamily="18" charset="0"/>
              </a:rPr>
              <a:t>.</a:t>
            </a:r>
          </a:p>
          <a:p>
            <a:pPr>
              <a:lnSpc>
                <a:spcPct val="200000"/>
              </a:lnSpc>
              <a:buFont typeface="Wingdings" panose="05000000000000000000" pitchFamily="2" charset="2"/>
              <a:buChar char="Ø"/>
            </a:pPr>
            <a:r>
              <a:rPr lang="en-US" sz="2200" dirty="0" smtClean="0">
                <a:latin typeface="Constantia" panose="02030602050306030303" pitchFamily="18" charset="0"/>
              </a:rPr>
              <a:t>They were part of a big conspiracy organization- New York cell of international cybercrime organization.</a:t>
            </a:r>
          </a:p>
          <a:p>
            <a:pPr>
              <a:lnSpc>
                <a:spcPct val="200000"/>
              </a:lnSpc>
              <a:buFont typeface="Wingdings" panose="05000000000000000000" pitchFamily="2" charset="2"/>
              <a:buChar char="Ø"/>
            </a:pPr>
            <a:r>
              <a:rPr lang="en-US" sz="2200" dirty="0" smtClean="0">
                <a:latin typeface="Constantia" panose="02030602050306030303" pitchFamily="18" charset="0"/>
              </a:rPr>
              <a:t>The crew is said to have worked with an Indian card processor as a co-conspirator.</a:t>
            </a:r>
            <a:endParaRPr lang="en-US" sz="2200" dirty="0">
              <a:latin typeface="Constantia" panose="02030602050306030303" pitchFamily="18" charset="0"/>
            </a:endParaRPr>
          </a:p>
        </p:txBody>
      </p:sp>
    </p:spTree>
    <p:extLst>
      <p:ext uri="{BB962C8B-B14F-4D97-AF65-F5344CB8AC3E}">
        <p14:creationId xmlns:p14="http://schemas.microsoft.com/office/powerpoint/2010/main" val="1564431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00B050"/>
                </a:solidFill>
              </a:rPr>
              <a:t>Technology</a:t>
            </a:r>
            <a:r>
              <a:rPr lang="en-US" dirty="0" smtClean="0"/>
              <a:t> </a:t>
            </a:r>
            <a:endParaRPr lang="en-US" dirty="0"/>
          </a:p>
        </p:txBody>
      </p:sp>
      <p:sp>
        <p:nvSpPr>
          <p:cNvPr id="3" name="Content Placeholder 2"/>
          <p:cNvSpPr>
            <a:spLocks noGrp="1"/>
          </p:cNvSpPr>
          <p:nvPr>
            <p:ph idx="1"/>
          </p:nvPr>
        </p:nvSpPr>
        <p:spPr>
          <a:xfrm>
            <a:off x="1" y="1278194"/>
            <a:ext cx="10264876" cy="5579806"/>
          </a:xfrm>
        </p:spPr>
        <p:txBody>
          <a:bodyPr>
            <a:normAutofit/>
          </a:bodyPr>
          <a:lstStyle/>
          <a:p>
            <a:pPr>
              <a:lnSpc>
                <a:spcPct val="200000"/>
              </a:lnSpc>
              <a:buFont typeface="Wingdings" panose="05000000000000000000" pitchFamily="2" charset="2"/>
              <a:buChar char="Ø"/>
            </a:pPr>
            <a:r>
              <a:rPr lang="en-US" sz="2200" dirty="0" smtClean="0">
                <a:latin typeface="Constantia" panose="02030602050306030303" pitchFamily="18" charset="0"/>
              </a:rPr>
              <a:t>The increased rise in technology enhances rampant use of computers.</a:t>
            </a:r>
          </a:p>
          <a:p>
            <a:pPr>
              <a:lnSpc>
                <a:spcPct val="200000"/>
              </a:lnSpc>
              <a:buFont typeface="Wingdings" panose="05000000000000000000" pitchFamily="2" charset="2"/>
              <a:buChar char="Ø"/>
            </a:pPr>
            <a:r>
              <a:rPr lang="en-US" sz="2200" dirty="0" smtClean="0">
                <a:latin typeface="Constantia" panose="02030602050306030303" pitchFamily="18" charset="0"/>
              </a:rPr>
              <a:t>The emerging technology are used as instrument for illegal hacking into other computers. </a:t>
            </a:r>
            <a:endParaRPr lang="en-US" sz="2200" dirty="0" smtClean="0">
              <a:latin typeface="Constantia" panose="02030602050306030303" pitchFamily="18" charset="0"/>
            </a:endParaRPr>
          </a:p>
          <a:p>
            <a:pPr>
              <a:lnSpc>
                <a:spcPct val="200000"/>
              </a:lnSpc>
              <a:buFont typeface="Wingdings" panose="05000000000000000000" pitchFamily="2" charset="2"/>
              <a:buChar char="Ø"/>
            </a:pPr>
            <a:r>
              <a:rPr lang="en-US" sz="2200" dirty="0" smtClean="0">
                <a:latin typeface="Constantia" panose="02030602050306030303" pitchFamily="18" charset="0"/>
              </a:rPr>
              <a:t>They </a:t>
            </a:r>
            <a:r>
              <a:rPr lang="en-US" sz="2200" dirty="0" smtClean="0">
                <a:latin typeface="Constantia" panose="02030602050306030303" pitchFamily="18" charset="0"/>
              </a:rPr>
              <a:t>are used to do commit fraud, stealing identities and violating privacy.</a:t>
            </a:r>
          </a:p>
          <a:p>
            <a:pPr>
              <a:lnSpc>
                <a:spcPct val="200000"/>
              </a:lnSpc>
              <a:buFont typeface="Wingdings" panose="05000000000000000000" pitchFamily="2" charset="2"/>
              <a:buChar char="Ø"/>
            </a:pPr>
            <a:r>
              <a:rPr lang="en-US" sz="2200" dirty="0" smtClean="0">
                <a:latin typeface="Constantia" panose="02030602050306030303" pitchFamily="18" charset="0"/>
              </a:rPr>
              <a:t>However, the same technology enhance tracking offenders through surveillance cameras.</a:t>
            </a:r>
          </a:p>
          <a:p>
            <a:endParaRPr lang="en-US" dirty="0"/>
          </a:p>
        </p:txBody>
      </p:sp>
    </p:spTree>
    <p:extLst>
      <p:ext uri="{BB962C8B-B14F-4D97-AF65-F5344CB8AC3E}">
        <p14:creationId xmlns:p14="http://schemas.microsoft.com/office/powerpoint/2010/main" val="32548406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7540" y="934065"/>
            <a:ext cx="8596668" cy="1320800"/>
          </a:xfrm>
        </p:spPr>
        <p:txBody>
          <a:bodyPr/>
          <a:lstStyle/>
          <a:p>
            <a:pPr algn="ctr"/>
            <a:r>
              <a:rPr lang="en-US" dirty="0" smtClean="0">
                <a:solidFill>
                  <a:srgbClr val="00B050"/>
                </a:solidFill>
              </a:rPr>
              <a:t>Forensics, Biometrics and DNA</a:t>
            </a:r>
            <a:endParaRPr lang="en-US" dirty="0">
              <a:solidFill>
                <a:srgbClr val="00B050"/>
              </a:solidFill>
            </a:endParaRPr>
          </a:p>
        </p:txBody>
      </p:sp>
      <p:sp>
        <p:nvSpPr>
          <p:cNvPr id="3" name="Content Placeholder 2"/>
          <p:cNvSpPr>
            <a:spLocks noGrp="1"/>
          </p:cNvSpPr>
          <p:nvPr>
            <p:ph idx="1"/>
          </p:nvPr>
        </p:nvSpPr>
        <p:spPr>
          <a:xfrm>
            <a:off x="68826" y="1700981"/>
            <a:ext cx="10609006" cy="5157019"/>
          </a:xfrm>
        </p:spPr>
        <p:txBody>
          <a:bodyPr>
            <a:noAutofit/>
          </a:bodyPr>
          <a:lstStyle/>
          <a:p>
            <a:pPr>
              <a:lnSpc>
                <a:spcPct val="200000"/>
              </a:lnSpc>
              <a:buFont typeface="Wingdings" panose="05000000000000000000" pitchFamily="2" charset="2"/>
              <a:buChar char="Ø"/>
            </a:pPr>
            <a:r>
              <a:rPr lang="en-US" sz="2200" dirty="0" smtClean="0">
                <a:latin typeface="Constantia" panose="02030602050306030303" pitchFamily="18" charset="0"/>
              </a:rPr>
              <a:t>Biometrics are used for facial and signature recognition. </a:t>
            </a:r>
            <a:endParaRPr lang="en-US" sz="2200" dirty="0" smtClean="0">
              <a:latin typeface="Constantia" panose="02030602050306030303" pitchFamily="18" charset="0"/>
            </a:endParaRPr>
          </a:p>
          <a:p>
            <a:pPr>
              <a:lnSpc>
                <a:spcPct val="200000"/>
              </a:lnSpc>
              <a:buFont typeface="Wingdings" panose="05000000000000000000" pitchFamily="2" charset="2"/>
              <a:buChar char="Ø"/>
            </a:pPr>
            <a:r>
              <a:rPr lang="en-US" sz="2200" dirty="0" smtClean="0">
                <a:latin typeface="Constantia" panose="02030602050306030303" pitchFamily="18" charset="0"/>
              </a:rPr>
              <a:t>Offenders </a:t>
            </a:r>
            <a:r>
              <a:rPr lang="en-US" sz="2200" dirty="0" smtClean="0">
                <a:latin typeface="Constantia" panose="02030602050306030303" pitchFamily="18" charset="0"/>
              </a:rPr>
              <a:t>used biometrics to match stolen card into their dummy card.</a:t>
            </a:r>
          </a:p>
          <a:p>
            <a:pPr>
              <a:lnSpc>
                <a:spcPct val="200000"/>
              </a:lnSpc>
              <a:buFont typeface="Wingdings" panose="05000000000000000000" pitchFamily="2" charset="2"/>
              <a:buChar char="Ø"/>
            </a:pPr>
            <a:r>
              <a:rPr lang="en-US" sz="2200" dirty="0" smtClean="0">
                <a:latin typeface="Constantia" panose="02030602050306030303" pitchFamily="18" charset="0"/>
              </a:rPr>
              <a:t>Forensic biometric utilizes palm points, fingerprints and signatures, face and DNA </a:t>
            </a:r>
          </a:p>
          <a:p>
            <a:pPr>
              <a:lnSpc>
                <a:spcPct val="200000"/>
              </a:lnSpc>
              <a:buFont typeface="Wingdings" panose="05000000000000000000" pitchFamily="2" charset="2"/>
              <a:buChar char="Ø"/>
            </a:pPr>
            <a:r>
              <a:rPr lang="en-US" sz="2200" dirty="0" smtClean="0">
                <a:latin typeface="Constantia" panose="02030602050306030303" pitchFamily="18" charset="0"/>
              </a:rPr>
              <a:t>Forensic aids in identifying physiological and behavioral characteristics.</a:t>
            </a:r>
            <a:endParaRPr lang="en-US" sz="2200" dirty="0">
              <a:latin typeface="Constantia" panose="02030602050306030303" pitchFamily="18" charset="0"/>
            </a:endParaRPr>
          </a:p>
        </p:txBody>
      </p:sp>
    </p:spTree>
    <p:extLst>
      <p:ext uri="{BB962C8B-B14F-4D97-AF65-F5344CB8AC3E}">
        <p14:creationId xmlns:p14="http://schemas.microsoft.com/office/powerpoint/2010/main" val="3196354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0857" y="1219200"/>
            <a:ext cx="9185512" cy="875071"/>
          </a:xfrm>
        </p:spPr>
        <p:txBody>
          <a:bodyPr/>
          <a:lstStyle/>
          <a:p>
            <a:pPr algn="ctr"/>
            <a:r>
              <a:rPr lang="en-US" dirty="0" smtClean="0">
                <a:solidFill>
                  <a:srgbClr val="00B050"/>
                </a:solidFill>
              </a:rPr>
              <a:t>Impact of </a:t>
            </a:r>
            <a:r>
              <a:rPr lang="en-US" dirty="0" smtClean="0">
                <a:solidFill>
                  <a:srgbClr val="00B050"/>
                </a:solidFill>
              </a:rPr>
              <a:t>Crime on Criminal Control Polices</a:t>
            </a:r>
            <a:endParaRPr lang="en-US" dirty="0">
              <a:solidFill>
                <a:srgbClr val="00B050"/>
              </a:solidFill>
            </a:endParaRPr>
          </a:p>
        </p:txBody>
      </p:sp>
      <p:sp>
        <p:nvSpPr>
          <p:cNvPr id="3" name="Content Placeholder 2"/>
          <p:cNvSpPr>
            <a:spLocks noGrp="1"/>
          </p:cNvSpPr>
          <p:nvPr>
            <p:ph idx="1"/>
          </p:nvPr>
        </p:nvSpPr>
        <p:spPr>
          <a:xfrm>
            <a:off x="68826" y="1930400"/>
            <a:ext cx="10058400" cy="4804697"/>
          </a:xfrm>
        </p:spPr>
        <p:txBody>
          <a:bodyPr>
            <a:normAutofit/>
          </a:bodyPr>
          <a:lstStyle/>
          <a:p>
            <a:pPr>
              <a:lnSpc>
                <a:spcPct val="200000"/>
              </a:lnSpc>
              <a:buFont typeface="Wingdings" panose="05000000000000000000" pitchFamily="2" charset="2"/>
              <a:buChar char="Ø"/>
            </a:pPr>
            <a:r>
              <a:rPr lang="en-US" sz="2200" dirty="0" smtClean="0">
                <a:latin typeface="Constantia" panose="02030602050306030303" pitchFamily="18" charset="0"/>
              </a:rPr>
              <a:t> crimes such as cyber attacks </a:t>
            </a:r>
            <a:r>
              <a:rPr lang="en-US" sz="2200" dirty="0">
                <a:latin typeface="Constantia" panose="02030602050306030303" pitchFamily="18" charset="0"/>
              </a:rPr>
              <a:t>and human </a:t>
            </a:r>
            <a:r>
              <a:rPr lang="en-US" sz="2200" dirty="0" smtClean="0">
                <a:latin typeface="Constantia" panose="02030602050306030303" pitchFamily="18" charset="0"/>
              </a:rPr>
              <a:t>trafficking calls for a more complex control policies to address the crimes</a:t>
            </a:r>
          </a:p>
          <a:p>
            <a:pPr>
              <a:lnSpc>
                <a:spcPct val="200000"/>
              </a:lnSpc>
              <a:buFont typeface="Wingdings" panose="05000000000000000000" pitchFamily="2" charset="2"/>
              <a:buChar char="Ø"/>
            </a:pPr>
            <a:r>
              <a:rPr lang="en-US" sz="2200" dirty="0" smtClean="0">
                <a:latin typeface="Constantia" panose="02030602050306030303" pitchFamily="18" charset="0"/>
              </a:rPr>
              <a:t>Crime results to predictive policing initiatives. The use of historical date to forecast area of criminality hot spots.</a:t>
            </a:r>
          </a:p>
          <a:p>
            <a:pPr>
              <a:lnSpc>
                <a:spcPct val="200000"/>
              </a:lnSpc>
              <a:buFont typeface="Wingdings" panose="05000000000000000000" pitchFamily="2" charset="2"/>
              <a:buChar char="Ø"/>
            </a:pPr>
            <a:r>
              <a:rPr lang="en-US" sz="2200" dirty="0" smtClean="0">
                <a:latin typeface="Constantia" panose="02030602050306030303" pitchFamily="18" charset="0"/>
              </a:rPr>
              <a:t>Increased Closed circuit television</a:t>
            </a:r>
            <a:r>
              <a:rPr lang="en-US" sz="2200" dirty="0" smtClean="0">
                <a:latin typeface="Constantia" panose="02030602050306030303" pitchFamily="18" charset="0"/>
              </a:rPr>
              <a:t>.</a:t>
            </a:r>
          </a:p>
          <a:p>
            <a:pPr>
              <a:lnSpc>
                <a:spcPct val="200000"/>
              </a:lnSpc>
              <a:buFont typeface="Wingdings" panose="05000000000000000000" pitchFamily="2" charset="2"/>
              <a:buChar char="Ø"/>
            </a:pPr>
            <a:r>
              <a:rPr lang="en-US" sz="2200" dirty="0" smtClean="0">
                <a:latin typeface="Constantia" panose="02030602050306030303" pitchFamily="18" charset="0"/>
              </a:rPr>
              <a:t> </a:t>
            </a:r>
            <a:r>
              <a:rPr lang="en-US" sz="2200" dirty="0" smtClean="0">
                <a:latin typeface="Constantia" panose="02030602050306030303" pitchFamily="18" charset="0"/>
              </a:rPr>
              <a:t>Increases offenders perceived risk of being identified for a crime.</a:t>
            </a:r>
          </a:p>
          <a:p>
            <a:endParaRPr lang="en-US" dirty="0"/>
          </a:p>
        </p:txBody>
      </p:sp>
    </p:spTree>
    <p:extLst>
      <p:ext uri="{BB962C8B-B14F-4D97-AF65-F5344CB8AC3E}">
        <p14:creationId xmlns:p14="http://schemas.microsoft.com/office/powerpoint/2010/main" val="113961771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204</TotalTime>
  <Words>1105</Words>
  <Application>Microsoft Office PowerPoint</Application>
  <PresentationFormat>Widescreen</PresentationFormat>
  <Paragraphs>73</Paragraphs>
  <Slides>12</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Constantia</vt:lpstr>
      <vt:lpstr>Trebuchet MS</vt:lpstr>
      <vt:lpstr>Wingdings</vt:lpstr>
      <vt:lpstr>Wingdings 3</vt:lpstr>
      <vt:lpstr>Facet</vt:lpstr>
      <vt:lpstr> Homeland Security Act of 2002</vt:lpstr>
      <vt:lpstr>Cyber Crime</vt:lpstr>
      <vt:lpstr>New York ATM Bank Cyber Heist</vt:lpstr>
      <vt:lpstr>PowerPoint Presentation</vt:lpstr>
      <vt:lpstr>The Arrests</vt:lpstr>
      <vt:lpstr>Offenders Typology and Profile</vt:lpstr>
      <vt:lpstr>Technology </vt:lpstr>
      <vt:lpstr>Forensics, Biometrics and DNA</vt:lpstr>
      <vt:lpstr>Impact of Crime on Criminal Control Polices</vt:lpstr>
      <vt:lpstr>Evolution of Policing on Social Policies</vt:lpstr>
      <vt:lpstr>Technologies Relating to National and International Policymaking</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Homeland Security Act of 2002</dc:title>
  <dc:creator>Microsoft account</dc:creator>
  <cp:lastModifiedBy>User</cp:lastModifiedBy>
  <cp:revision>30</cp:revision>
  <dcterms:created xsi:type="dcterms:W3CDTF">2021-09-10T10:20:17Z</dcterms:created>
  <dcterms:modified xsi:type="dcterms:W3CDTF">2021-09-10T14:46:03Z</dcterms:modified>
</cp:coreProperties>
</file>